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9" r:id="rId2"/>
    <p:sldId id="262" r:id="rId3"/>
    <p:sldId id="265" r:id="rId4"/>
    <p:sldId id="263" r:id="rId5"/>
    <p:sldId id="266" r:id="rId6"/>
    <p:sldId id="264" r:id="rId7"/>
    <p:sldId id="267" r:id="rId8"/>
    <p:sldId id="270" r:id="rId9"/>
    <p:sldId id="271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0E6BE752-5488-4B2C-9278-D9DDEDE1AEC5}">
          <p14:sldIdLst/>
        </p14:section>
        <p14:section name="Archiv" id="{536D64B7-A53D-4D62-9D84-EBCCC9FB6A87}">
          <p14:sldIdLst>
            <p14:sldId id="269"/>
            <p14:sldId id="262"/>
            <p14:sldId id="265"/>
            <p14:sldId id="263"/>
            <p14:sldId id="266"/>
            <p14:sldId id="264"/>
            <p14:sldId id="267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410D"/>
    <a:srgbClr val="DCAB5E"/>
    <a:srgbClr val="F9ECDC"/>
    <a:srgbClr val="93CADF"/>
    <a:srgbClr val="4BAFC9"/>
    <a:srgbClr val="97341F"/>
    <a:srgbClr val="EC6A34"/>
    <a:srgbClr val="6A9ED8"/>
    <a:srgbClr val="296CAC"/>
    <a:srgbClr val="F1A3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12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2.jp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C51F4D-4EAC-4ACC-B6B4-1FB546662ACD}" type="datetimeFigureOut">
              <a:rPr lang="de-DE" smtClean="0"/>
              <a:t>10. Nov. 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052043-C753-4883-AEA1-84E5E23F6D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7700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AB39F4-0947-4218-A529-448BCFCB02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noFill/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4CD7C48-0A4D-40A4-8AD9-CF5E4C2213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A4FF2D-AD6B-4355-8BE3-325C6E71E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4BAFC9"/>
                </a:solidFill>
              </a:defRPr>
            </a:lvl1pPr>
          </a:lstStyle>
          <a:p>
            <a:fld id="{29CC0AC4-BB93-425D-AE40-A757EFCD96E0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264676-A58C-4BE6-9E00-00C80BE4B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4BAFC9"/>
                </a:solidFill>
              </a:defRPr>
            </a:lvl1pPr>
          </a:lstStyle>
          <a:p>
            <a:r>
              <a:rPr lang="de-DE"/>
              <a:t>Sandbox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B7A044E-8896-4955-98BC-CF862DC83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4BAFC9"/>
                </a:solidFill>
              </a:defRPr>
            </a:lvl1pPr>
          </a:lstStyle>
          <a:p>
            <a:fld id="{63806572-E604-4FD2-993F-C17A16255863}" type="slidenum">
              <a:rPr lang="de-DE" smtClean="0"/>
              <a:pPr/>
              <a:t>‹Nr.›</a:t>
            </a:fld>
            <a:endParaRPr lang="de-DE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4A78CA32-31BA-4201-812E-402875E0F27E}"/>
              </a:ext>
            </a:extLst>
          </p:cNvPr>
          <p:cNvCxnSpPr>
            <a:cxnSpLocks/>
          </p:cNvCxnSpPr>
          <p:nvPr userDrawn="1"/>
        </p:nvCxnSpPr>
        <p:spPr>
          <a:xfrm>
            <a:off x="1524000" y="3529014"/>
            <a:ext cx="9144000" cy="0"/>
          </a:xfrm>
          <a:prstGeom prst="line">
            <a:avLst/>
          </a:prstGeom>
          <a:ln>
            <a:solidFill>
              <a:srgbClr val="DCAB5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73700517-39BC-4959-A6B3-778C8F763C1D}"/>
              </a:ext>
            </a:extLst>
          </p:cNvPr>
          <p:cNvCxnSpPr>
            <a:cxnSpLocks/>
          </p:cNvCxnSpPr>
          <p:nvPr userDrawn="1"/>
        </p:nvCxnSpPr>
        <p:spPr>
          <a:xfrm>
            <a:off x="10668000" y="1122363"/>
            <a:ext cx="0" cy="2406651"/>
          </a:xfrm>
          <a:prstGeom prst="line">
            <a:avLst/>
          </a:prstGeom>
          <a:ln>
            <a:solidFill>
              <a:srgbClr val="DCAB5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879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DAC2CD-951C-462F-AB9D-B3CF467DB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F9D627D-08BB-4158-B374-02BFA08DDD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CE9388-8CF0-418C-B2C2-DF09E8CDC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99137-3B85-465F-AD54-3C3B36B79DB9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66EBB7-F165-43C7-AE82-5A96EAE46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23BF25D-1D0C-4E37-9B08-D8C6D85DF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690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9E61684-3978-4023-9D32-AB654F0B77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E2FF50A-0BA3-40E9-AA9B-70FB4378EC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8DAD0F-093E-47C2-847E-D47C7E9A3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C9EF0-E21B-48B2-82E3-5DC495DC9D5F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4CB2B3-00F4-4643-8524-C1E5BACD2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3B2C82-7A22-4F2E-9680-9473CA24E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4439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DEAA85-E78E-437C-A722-C22E5B5BA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78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825A7E-329B-496E-813E-7518CB561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8703"/>
            <a:ext cx="10515600" cy="51482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10B102-6C01-42D4-8749-A253453FA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4BAFC9"/>
                </a:solidFill>
              </a:defRPr>
            </a:lvl1pPr>
          </a:lstStyle>
          <a:p>
            <a:fld id="{343042D2-E120-4396-9FF5-54CF08C42541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313378-62DC-43FE-BA4F-B73F14DAB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4BAFC9"/>
                </a:solidFill>
              </a:defRPr>
            </a:lvl1pPr>
          </a:lstStyle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B29945-D8FA-4270-81C2-D0489E5B6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4BAFC9"/>
                </a:solidFill>
              </a:defRPr>
            </a:lvl1pPr>
          </a:lstStyle>
          <a:p>
            <a:fld id="{63806572-E604-4FD2-993F-C17A16255863}" type="slidenum">
              <a:rPr lang="de-DE" smtClean="0"/>
              <a:pPr/>
              <a:t>‹Nr.›</a:t>
            </a:fld>
            <a:endParaRPr lang="de-DE"/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DCC82CA-EB5B-4331-9647-F9DCCCE5B3C1}"/>
              </a:ext>
            </a:extLst>
          </p:cNvPr>
          <p:cNvCxnSpPr/>
          <p:nvPr userDrawn="1"/>
        </p:nvCxnSpPr>
        <p:spPr>
          <a:xfrm>
            <a:off x="838200" y="942976"/>
            <a:ext cx="10515600" cy="0"/>
          </a:xfrm>
          <a:prstGeom prst="line">
            <a:avLst/>
          </a:prstGeom>
          <a:ln>
            <a:solidFill>
              <a:srgbClr val="DCAB5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8025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229D49-DABF-486F-862F-22FEE0A3E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C035ADC-2CE1-4645-BC64-FEDE0944F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1ADF0E-ED58-4CA8-967F-B44758E9E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C7F5E-49C8-4C88-9F63-88340FBB317C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C0A7D3-AB3C-41EB-8BCF-A47014CA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56F6AF-C048-4A28-92CE-783BF47F0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4134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F8E99E-D913-43FA-8C02-E2BBEA139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0372E4-1EA4-41A1-A6ED-619C424C0C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873C1E3-BBCE-48E6-BAF3-73701AB85F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53E8E90-0230-4DB8-B917-4A772E06D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3AC3-7E5C-4E60-AD7F-150801D544FF}" type="datetime1">
              <a:rPr lang="de-DE" smtClean="0"/>
              <a:t>10. Nov. 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9542C62-42C7-4ABE-8441-D04136D34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716A0F9-27D5-489D-B2B0-FBDF56770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3500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FCE450-18FE-4A2D-8E69-DC5F4062C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526583-7EE7-4F5D-9B6D-E7C238453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EFEC3E6-2073-45D7-86B8-E332A6815A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EA79F29-37EA-4A9B-83C0-8FCB6D7CD9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E226BB1-A19C-48AF-85A1-1D87F9D51E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54EE4A1-B890-4FA2-BCFB-A15ED00C8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CE0B8-2B7A-446A-8DB9-5FB987DE01B0}" type="datetime1">
              <a:rPr lang="de-DE" smtClean="0"/>
              <a:t>10. Nov. 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88D873E-3F41-4BE8-82EB-2FA4E247D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8CA6A2B-06BD-48F2-AA37-196B5F634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0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9CEF47-F987-4F62-A4BF-F1ABD69E6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CC2CAB3-5591-4C65-B822-C0A799E95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7E4DF-29FB-4765-BACA-35DBCB2E6C89}" type="datetime1">
              <a:rPr lang="de-DE" smtClean="0"/>
              <a:t>10. Nov. 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DDB3E5D-2425-4AF7-B215-3DAFCABAA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441F468-8E22-49A7-9B5E-86E1F5ECF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4334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1F88646-25B3-4A9C-AC8F-7C8AA7354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29690-CD83-4A95-B78E-A35C5B5BA64C}" type="datetime1">
              <a:rPr lang="de-DE" smtClean="0"/>
              <a:t>10. Nov. 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2A492E1-D984-48F0-A3AA-06D574F00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A294B52-1D0D-4470-B7EA-239477200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3258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BECEEE-206E-450D-858C-169CE3410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041F5E-74D8-4603-B158-95DA0CB4B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F0C4EA-B023-40D1-8942-04440929CC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7C33E2-A143-4211-B79E-479D5858D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2934-6472-4E18-A618-5F5519EE213E}" type="datetime1">
              <a:rPr lang="de-DE" smtClean="0"/>
              <a:t>10. Nov. 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9FF8C06-75EA-42ED-818C-452983550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272B3FC-694B-41F9-ADD2-7C89B82EA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620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8B7B39-D35B-4BF8-B240-017E38692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602BFB9-BD66-4365-9A7B-1893FAA71A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F3C4C2-A403-4C19-AB05-C7CE5C9DB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C8203F8-ECAD-4460-A22E-673CAF65E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26B1F-AD92-492D-A1AF-5BB3E1EFBEAC}" type="datetime1">
              <a:rPr lang="de-DE" smtClean="0"/>
              <a:t>10. Nov. 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EC897D8-22AC-4925-8ABE-33FB41229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120872B-5548-4828-A661-F35DEF092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8800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819ADF7-36F9-4AE1-AE16-5D0171D12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5D1D7A-C527-4B8F-8273-577B746D9A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58F5D7-9444-4A5D-8A9F-252513F38B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38079-4F30-4C33-98E3-39C512C3CA79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8FCA8A-CF1B-43D0-B3B1-0DFBD16FAC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DB22DD-EBA0-4909-825F-80C453D41F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06572-E604-4FD2-993F-C17A1625586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3049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071C06-376E-4E6B-83BE-570A58423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/>
              <a:t>Evaluation </a:t>
            </a:r>
            <a:r>
              <a:rPr lang="en-US" sz="4400" dirty="0" err="1"/>
              <a:t>Kamera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CA1BD9-9D0A-47FE-A878-677358DA0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042D2-E120-4396-9FF5-54CF08C42541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8CBEA6-D725-4033-B2F5-6FB1DAA7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2EB4F1-91CC-4DC9-A9D9-3F3B7ACB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D5DA8FE5-D79C-4D89-B714-6910E1D5E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92224"/>
            <a:ext cx="5181600" cy="4625975"/>
          </a:xfrm>
        </p:spPr>
        <p:txBody>
          <a:bodyPr>
            <a:normAutofit/>
          </a:bodyPr>
          <a:lstStyle/>
          <a:p>
            <a:endParaRPr lang="de-DE" sz="2400" dirty="0">
              <a:latin typeface="+mj-lt"/>
            </a:endParaRPr>
          </a:p>
          <a:p>
            <a:r>
              <a:rPr lang="de-DE" sz="2400" dirty="0">
                <a:latin typeface="+mj-lt"/>
              </a:rPr>
              <a:t>Zwei verschiedene Modelle zur Auswahl</a:t>
            </a:r>
          </a:p>
          <a:p>
            <a:endParaRPr lang="de-DE" sz="2400" dirty="0">
              <a:latin typeface="+mj-lt"/>
            </a:endParaRPr>
          </a:p>
          <a:p>
            <a:endParaRPr lang="de-DE" sz="2400" dirty="0">
              <a:latin typeface="+mj-lt"/>
            </a:endParaRPr>
          </a:p>
          <a:p>
            <a:endParaRPr lang="de-DE" sz="2400" dirty="0">
              <a:latin typeface="+mj-lt"/>
            </a:endParaRPr>
          </a:p>
          <a:p>
            <a:r>
              <a:rPr lang="de-DE" sz="2400" dirty="0">
                <a:latin typeface="+mj-lt"/>
              </a:rPr>
              <a:t>Test: Abtastung verschiedener Setups mit Abstandsinformationen auf verschiedenen Distanzen (optimierte Einstellungen)</a:t>
            </a:r>
          </a:p>
        </p:txBody>
      </p:sp>
      <p:pic>
        <p:nvPicPr>
          <p:cNvPr id="3" name="Grafik 2" descr="Ein Bild, das Text, Elektronik enthält.&#10;&#10;Automatisch generierte Beschreibung">
            <a:extLst>
              <a:ext uri="{FF2B5EF4-FFF2-40B4-BE49-F238E27FC236}">
                <a16:creationId xmlns:a16="http://schemas.microsoft.com/office/drawing/2014/main" id="{AE89E42B-8EB7-4F66-B09F-549A5291AA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376" y="1412383"/>
            <a:ext cx="2705616" cy="119873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5FDDCC9-E2FC-492F-A516-8A820AC1F7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327" y="3221268"/>
            <a:ext cx="3332416" cy="2379345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9624648F-BA8D-4C37-A967-9ADEDA6BF875}"/>
              </a:ext>
            </a:extLst>
          </p:cNvPr>
          <p:cNvSpPr txBox="1">
            <a:spLocks/>
          </p:cNvSpPr>
          <p:nvPr/>
        </p:nvSpPr>
        <p:spPr>
          <a:xfrm>
            <a:off x="7913079" y="2507264"/>
            <a:ext cx="2490913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latin typeface="+mj-lt"/>
              </a:rPr>
              <a:t>Intel® </a:t>
            </a:r>
            <a:r>
              <a:rPr lang="de-DE" sz="1800" dirty="0" err="1">
                <a:latin typeface="+mj-lt"/>
              </a:rPr>
              <a:t>RealSense</a:t>
            </a:r>
            <a:r>
              <a:rPr lang="de-DE" sz="1800" baseline="30000" dirty="0" err="1">
                <a:latin typeface="+mj-lt"/>
              </a:rPr>
              <a:t>TM</a:t>
            </a:r>
            <a:r>
              <a:rPr lang="de-DE" sz="1800" dirty="0">
                <a:latin typeface="+mj-lt"/>
              </a:rPr>
              <a:t> D415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9690EA8F-A9FC-4A7B-B93D-E987E12B3ED5}"/>
              </a:ext>
            </a:extLst>
          </p:cNvPr>
          <p:cNvSpPr txBox="1">
            <a:spLocks/>
          </p:cNvSpPr>
          <p:nvPr/>
        </p:nvSpPr>
        <p:spPr>
          <a:xfrm>
            <a:off x="7869536" y="5262248"/>
            <a:ext cx="2490913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latin typeface="+mj-lt"/>
              </a:rPr>
              <a:t>Intel® </a:t>
            </a:r>
            <a:r>
              <a:rPr lang="de-DE" sz="1800" dirty="0" err="1">
                <a:latin typeface="+mj-lt"/>
              </a:rPr>
              <a:t>RealSense</a:t>
            </a:r>
            <a:r>
              <a:rPr lang="de-DE" sz="1800" baseline="30000" dirty="0" err="1">
                <a:latin typeface="+mj-lt"/>
              </a:rPr>
              <a:t>TM</a:t>
            </a:r>
            <a:r>
              <a:rPr lang="de-DE" sz="1800" dirty="0">
                <a:latin typeface="+mj-lt"/>
              </a:rPr>
              <a:t> L515</a:t>
            </a:r>
          </a:p>
        </p:txBody>
      </p:sp>
    </p:spTree>
    <p:extLst>
      <p:ext uri="{BB962C8B-B14F-4D97-AF65-F5344CB8AC3E}">
        <p14:creationId xmlns:p14="http://schemas.microsoft.com/office/powerpoint/2010/main" val="3347756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CA1BD9-9D0A-47FE-A878-677358DA0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042D2-E120-4396-9FF5-54CF08C42541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8CBEA6-D725-4033-B2F5-6FB1DAA7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2EB4F1-91CC-4DC9-A9D9-3F3B7ACB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77E49CC-8A92-4B97-968C-18DA51615DC6}"/>
              </a:ext>
            </a:extLst>
          </p:cNvPr>
          <p:cNvSpPr txBox="1">
            <a:spLocks/>
          </p:cNvSpPr>
          <p:nvPr/>
        </p:nvSpPr>
        <p:spPr>
          <a:xfrm>
            <a:off x="2793143" y="5556311"/>
            <a:ext cx="2490913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latin typeface="+mj-lt"/>
              </a:rPr>
              <a:t>Mittlerer Abstand: 90cm</a:t>
            </a:r>
          </a:p>
        </p:txBody>
      </p:sp>
      <p:pic>
        <p:nvPicPr>
          <p:cNvPr id="11" name="Grafik 10" descr="Ein Bild, das Text, Boden, Abfall enthält.&#10;&#10;Automatisch generierte Beschreibung">
            <a:extLst>
              <a:ext uri="{FF2B5EF4-FFF2-40B4-BE49-F238E27FC236}">
                <a16:creationId xmlns:a16="http://schemas.microsoft.com/office/drawing/2014/main" id="{E2761F7C-E05C-4EE1-A456-250EDC904D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987" y="691901"/>
            <a:ext cx="6300000" cy="472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603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CA1BD9-9D0A-47FE-A878-677358DA0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042D2-E120-4396-9FF5-54CF08C42541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8CBEA6-D725-4033-B2F5-6FB1DAA7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2EB4F1-91CC-4DC9-A9D9-3F3B7ACB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77E49CC-8A92-4B97-968C-18DA51615DC6}"/>
              </a:ext>
            </a:extLst>
          </p:cNvPr>
          <p:cNvSpPr txBox="1">
            <a:spLocks/>
          </p:cNvSpPr>
          <p:nvPr/>
        </p:nvSpPr>
        <p:spPr>
          <a:xfrm>
            <a:off x="721359" y="5248538"/>
            <a:ext cx="2490913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latin typeface="+mj-lt"/>
              </a:rPr>
              <a:t>Intel® </a:t>
            </a:r>
            <a:r>
              <a:rPr lang="de-DE" sz="1800" dirty="0" err="1">
                <a:latin typeface="+mj-lt"/>
              </a:rPr>
              <a:t>RealSense</a:t>
            </a:r>
            <a:r>
              <a:rPr lang="de-DE" sz="1800" baseline="30000" dirty="0" err="1">
                <a:latin typeface="+mj-lt"/>
              </a:rPr>
              <a:t>TM</a:t>
            </a:r>
            <a:r>
              <a:rPr lang="de-DE" sz="1800" dirty="0">
                <a:latin typeface="+mj-lt"/>
              </a:rPr>
              <a:t> D415</a:t>
            </a:r>
          </a:p>
        </p:txBody>
      </p:sp>
      <p:pic>
        <p:nvPicPr>
          <p:cNvPr id="3" name="Grafik 2" descr="Ein Bild, das Text, Monitor, Elektronik, drinnen enthält.&#10;&#10;Automatisch generierte Beschreibung">
            <a:extLst>
              <a:ext uri="{FF2B5EF4-FFF2-40B4-BE49-F238E27FC236}">
                <a16:creationId xmlns:a16="http://schemas.microsoft.com/office/drawing/2014/main" id="{011DE481-C891-401F-B3A0-BD36C7E7A0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66" r="13445"/>
          <a:stretch/>
        </p:blipFill>
        <p:spPr>
          <a:xfrm>
            <a:off x="721359" y="1035849"/>
            <a:ext cx="4780281" cy="4011714"/>
          </a:xfrm>
          <a:prstGeom prst="rect">
            <a:avLst/>
          </a:prstGeom>
        </p:spPr>
      </p:pic>
      <p:pic>
        <p:nvPicPr>
          <p:cNvPr id="8" name="Grafik 7" descr="Ein Bild, das Text, Elektronik, Anzeige, drinnen enthält.&#10;&#10;Automatisch generierte Beschreibung">
            <a:extLst>
              <a:ext uri="{FF2B5EF4-FFF2-40B4-BE49-F238E27FC236}">
                <a16:creationId xmlns:a16="http://schemas.microsoft.com/office/drawing/2014/main" id="{6AAE3A6A-AA54-468C-B071-FCE2889025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9" t="-254" r="8991" b="254"/>
          <a:stretch/>
        </p:blipFill>
        <p:spPr>
          <a:xfrm>
            <a:off x="6385560" y="1045994"/>
            <a:ext cx="5135880" cy="4001569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CD72735-C2E0-499C-AAFD-AF6FA03CF748}"/>
              </a:ext>
            </a:extLst>
          </p:cNvPr>
          <p:cNvSpPr txBox="1">
            <a:spLocks/>
          </p:cNvSpPr>
          <p:nvPr/>
        </p:nvSpPr>
        <p:spPr>
          <a:xfrm>
            <a:off x="6324476" y="5248537"/>
            <a:ext cx="2490913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latin typeface="+mj-lt"/>
              </a:rPr>
              <a:t>Intel® </a:t>
            </a:r>
            <a:r>
              <a:rPr lang="de-DE" sz="1800" dirty="0" err="1">
                <a:latin typeface="+mj-lt"/>
              </a:rPr>
              <a:t>RealSense</a:t>
            </a:r>
            <a:r>
              <a:rPr lang="de-DE" sz="1800" baseline="30000" dirty="0" err="1">
                <a:latin typeface="+mj-lt"/>
              </a:rPr>
              <a:t>TM</a:t>
            </a:r>
            <a:r>
              <a:rPr lang="de-DE" sz="1800" dirty="0">
                <a:latin typeface="+mj-lt"/>
              </a:rPr>
              <a:t> L515</a:t>
            </a:r>
          </a:p>
        </p:txBody>
      </p:sp>
    </p:spTree>
    <p:extLst>
      <p:ext uri="{BB962C8B-B14F-4D97-AF65-F5344CB8AC3E}">
        <p14:creationId xmlns:p14="http://schemas.microsoft.com/office/powerpoint/2010/main" val="1823716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CA1BD9-9D0A-47FE-A878-677358DA0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042D2-E120-4396-9FF5-54CF08C42541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8CBEA6-D725-4033-B2F5-6FB1DAA7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2EB4F1-91CC-4DC9-A9D9-3F3B7ACB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77E49CC-8A92-4B97-968C-18DA51615DC6}"/>
              </a:ext>
            </a:extLst>
          </p:cNvPr>
          <p:cNvSpPr txBox="1">
            <a:spLocks/>
          </p:cNvSpPr>
          <p:nvPr/>
        </p:nvSpPr>
        <p:spPr>
          <a:xfrm>
            <a:off x="2793143" y="5556311"/>
            <a:ext cx="2490913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latin typeface="+mj-lt"/>
              </a:rPr>
              <a:t>Mittlerer Abstand: 75cm</a:t>
            </a:r>
          </a:p>
        </p:txBody>
      </p:sp>
      <p:pic>
        <p:nvPicPr>
          <p:cNvPr id="3" name="Grafik 2" descr="Ein Bild, das drinnen, schwarz, Tasche, Leder enthält.&#10;&#10;Automatisch generierte Beschreibung">
            <a:extLst>
              <a:ext uri="{FF2B5EF4-FFF2-40B4-BE49-F238E27FC236}">
                <a16:creationId xmlns:a16="http://schemas.microsoft.com/office/drawing/2014/main" id="{65B4EADA-E32F-47B3-9A5B-A4587599A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987" y="691901"/>
            <a:ext cx="6300000" cy="471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65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CA1BD9-9D0A-47FE-A878-677358DA0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042D2-E120-4396-9FF5-54CF08C42541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8CBEA6-D725-4033-B2F5-6FB1DAA7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2EB4F1-91CC-4DC9-A9D9-3F3B7ACB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77E49CC-8A92-4B97-968C-18DA51615DC6}"/>
              </a:ext>
            </a:extLst>
          </p:cNvPr>
          <p:cNvSpPr txBox="1">
            <a:spLocks/>
          </p:cNvSpPr>
          <p:nvPr/>
        </p:nvSpPr>
        <p:spPr>
          <a:xfrm>
            <a:off x="721359" y="5248538"/>
            <a:ext cx="2490913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latin typeface="+mj-lt"/>
              </a:rPr>
              <a:t>Intel® </a:t>
            </a:r>
            <a:r>
              <a:rPr lang="de-DE" sz="1800" dirty="0" err="1">
                <a:latin typeface="+mj-lt"/>
              </a:rPr>
              <a:t>RealSense</a:t>
            </a:r>
            <a:r>
              <a:rPr lang="de-DE" sz="1800" baseline="30000" dirty="0" err="1">
                <a:latin typeface="+mj-lt"/>
              </a:rPr>
              <a:t>TM</a:t>
            </a:r>
            <a:r>
              <a:rPr lang="de-DE" sz="1800" dirty="0">
                <a:latin typeface="+mj-lt"/>
              </a:rPr>
              <a:t> D415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CD72735-C2E0-499C-AAFD-AF6FA03CF748}"/>
              </a:ext>
            </a:extLst>
          </p:cNvPr>
          <p:cNvSpPr txBox="1">
            <a:spLocks/>
          </p:cNvSpPr>
          <p:nvPr/>
        </p:nvSpPr>
        <p:spPr>
          <a:xfrm>
            <a:off x="6324476" y="5248537"/>
            <a:ext cx="2490913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latin typeface="+mj-lt"/>
              </a:rPr>
              <a:t>Intel® </a:t>
            </a:r>
            <a:r>
              <a:rPr lang="de-DE" sz="1800" dirty="0" err="1">
                <a:latin typeface="+mj-lt"/>
              </a:rPr>
              <a:t>RealSense</a:t>
            </a:r>
            <a:r>
              <a:rPr lang="de-DE" sz="1800" baseline="30000" dirty="0" err="1">
                <a:latin typeface="+mj-lt"/>
              </a:rPr>
              <a:t>TM</a:t>
            </a:r>
            <a:r>
              <a:rPr lang="de-DE" sz="1800" dirty="0">
                <a:latin typeface="+mj-lt"/>
              </a:rPr>
              <a:t> L515</a:t>
            </a:r>
          </a:p>
        </p:txBody>
      </p:sp>
      <p:pic>
        <p:nvPicPr>
          <p:cNvPr id="7" name="Grafik 6" descr="Ein Bild, das Text, drinnen, Licht, computer enthält.&#10;&#10;Automatisch generierte Beschreibung">
            <a:extLst>
              <a:ext uri="{FF2B5EF4-FFF2-40B4-BE49-F238E27FC236}">
                <a16:creationId xmlns:a16="http://schemas.microsoft.com/office/drawing/2014/main" id="{602315C8-31BC-48EA-9531-925F6EB582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2" t="12826" r="13417" b="9197"/>
          <a:stretch/>
        </p:blipFill>
        <p:spPr>
          <a:xfrm>
            <a:off x="777240" y="1336434"/>
            <a:ext cx="5073066" cy="3620522"/>
          </a:xfrm>
          <a:prstGeom prst="rect">
            <a:avLst/>
          </a:prstGeom>
        </p:spPr>
      </p:pic>
      <p:pic>
        <p:nvPicPr>
          <p:cNvPr id="11" name="Grafik 10" descr="Ein Bild, das Text, Licht, erleuchtet, dunkel enthält.&#10;&#10;Automatisch generierte Beschreibung">
            <a:extLst>
              <a:ext uri="{FF2B5EF4-FFF2-40B4-BE49-F238E27FC236}">
                <a16:creationId xmlns:a16="http://schemas.microsoft.com/office/drawing/2014/main" id="{5678BDBA-E80C-4394-BE95-5ADA3DD4FC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3" t="7928" r="16654" b="5886"/>
          <a:stretch/>
        </p:blipFill>
        <p:spPr>
          <a:xfrm>
            <a:off x="6432505" y="1336434"/>
            <a:ext cx="4765768" cy="362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974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CA1BD9-9D0A-47FE-A878-677358DA0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042D2-E120-4396-9FF5-54CF08C42541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8CBEA6-D725-4033-B2F5-6FB1DAA7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2EB4F1-91CC-4DC9-A9D9-3F3B7ACB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77E49CC-8A92-4B97-968C-18DA51615DC6}"/>
              </a:ext>
            </a:extLst>
          </p:cNvPr>
          <p:cNvSpPr txBox="1">
            <a:spLocks/>
          </p:cNvSpPr>
          <p:nvPr/>
        </p:nvSpPr>
        <p:spPr>
          <a:xfrm>
            <a:off x="2793143" y="5556311"/>
            <a:ext cx="572638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latin typeface="+mj-lt"/>
              </a:rPr>
              <a:t>Abstand: 150cm Griffbrett, 220 cm Stuhl</a:t>
            </a:r>
          </a:p>
        </p:txBody>
      </p:sp>
      <p:pic>
        <p:nvPicPr>
          <p:cNvPr id="3" name="Grafik 2" descr="Ein Bild, das Boden enthält.&#10;&#10;Automatisch generierte Beschreibung">
            <a:extLst>
              <a:ext uri="{FF2B5EF4-FFF2-40B4-BE49-F238E27FC236}">
                <a16:creationId xmlns:a16="http://schemas.microsoft.com/office/drawing/2014/main" id="{1BDCAA3A-E0A9-4425-9EF8-286E06E2F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987" y="279400"/>
            <a:ext cx="6300000" cy="511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76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CA1BD9-9D0A-47FE-A878-677358DA0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042D2-E120-4396-9FF5-54CF08C42541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8CBEA6-D725-4033-B2F5-6FB1DAA7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2EB4F1-91CC-4DC9-A9D9-3F3B7ACB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77E49CC-8A92-4B97-968C-18DA51615DC6}"/>
              </a:ext>
            </a:extLst>
          </p:cNvPr>
          <p:cNvSpPr txBox="1">
            <a:spLocks/>
          </p:cNvSpPr>
          <p:nvPr/>
        </p:nvSpPr>
        <p:spPr>
          <a:xfrm>
            <a:off x="721359" y="5248538"/>
            <a:ext cx="2490913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latin typeface="+mj-lt"/>
              </a:rPr>
              <a:t>Intel® </a:t>
            </a:r>
            <a:r>
              <a:rPr lang="de-DE" sz="1800" dirty="0" err="1">
                <a:latin typeface="+mj-lt"/>
              </a:rPr>
              <a:t>RealSense</a:t>
            </a:r>
            <a:r>
              <a:rPr lang="de-DE" sz="1800" baseline="30000" dirty="0" err="1">
                <a:latin typeface="+mj-lt"/>
              </a:rPr>
              <a:t>TM</a:t>
            </a:r>
            <a:r>
              <a:rPr lang="de-DE" sz="1800" dirty="0">
                <a:latin typeface="+mj-lt"/>
              </a:rPr>
              <a:t> D415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CD72735-C2E0-499C-AAFD-AF6FA03CF748}"/>
              </a:ext>
            </a:extLst>
          </p:cNvPr>
          <p:cNvSpPr txBox="1">
            <a:spLocks/>
          </p:cNvSpPr>
          <p:nvPr/>
        </p:nvSpPr>
        <p:spPr>
          <a:xfrm>
            <a:off x="6324476" y="5248537"/>
            <a:ext cx="2490913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latin typeface="+mj-lt"/>
              </a:rPr>
              <a:t>Intel® </a:t>
            </a:r>
            <a:r>
              <a:rPr lang="de-DE" sz="1800" dirty="0" err="1">
                <a:latin typeface="+mj-lt"/>
              </a:rPr>
              <a:t>RealSense</a:t>
            </a:r>
            <a:r>
              <a:rPr lang="de-DE" sz="1800" baseline="30000" dirty="0" err="1">
                <a:latin typeface="+mj-lt"/>
              </a:rPr>
              <a:t>TM</a:t>
            </a:r>
            <a:r>
              <a:rPr lang="de-DE" sz="1800" dirty="0">
                <a:latin typeface="+mj-lt"/>
              </a:rPr>
              <a:t> L515</a:t>
            </a:r>
          </a:p>
        </p:txBody>
      </p:sp>
      <p:pic>
        <p:nvPicPr>
          <p:cNvPr id="7" name="Grafik 6" descr="Ein Bild, das Text, drinnen, Computer, computer enthält.&#10;&#10;Automatisch generierte Beschreibung">
            <a:extLst>
              <a:ext uri="{FF2B5EF4-FFF2-40B4-BE49-F238E27FC236}">
                <a16:creationId xmlns:a16="http://schemas.microsoft.com/office/drawing/2014/main" id="{A23DC822-2A4F-4F91-9C4C-B25F2EA6FB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08" t="2136" r="14000" b="12146"/>
          <a:stretch/>
        </p:blipFill>
        <p:spPr>
          <a:xfrm>
            <a:off x="759948" y="1159842"/>
            <a:ext cx="5336052" cy="3760973"/>
          </a:xfrm>
          <a:prstGeom prst="rect">
            <a:avLst/>
          </a:prstGeom>
        </p:spPr>
      </p:pic>
      <p:pic>
        <p:nvPicPr>
          <p:cNvPr id="11" name="Grafik 10" descr="Ein Bild, das Text, Computer, drinnen, computer enthält.&#10;&#10;Automatisch generierte Beschreibung">
            <a:extLst>
              <a:ext uri="{FF2B5EF4-FFF2-40B4-BE49-F238E27FC236}">
                <a16:creationId xmlns:a16="http://schemas.microsoft.com/office/drawing/2014/main" id="{FF36B604-6299-45D5-ADBA-AD84423B48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86" t="6452" r="15022" b="8133"/>
          <a:stretch/>
        </p:blipFill>
        <p:spPr>
          <a:xfrm>
            <a:off x="6324476" y="1117514"/>
            <a:ext cx="5308600" cy="384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1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071C06-376E-4E6B-83BE-570A58423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 err="1"/>
              <a:t>Fazit</a:t>
            </a:r>
            <a:r>
              <a:rPr lang="en-US" sz="4400" dirty="0"/>
              <a:t> </a:t>
            </a:r>
            <a:r>
              <a:rPr lang="en-US" sz="4400" dirty="0" err="1"/>
              <a:t>Kamera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CA1BD9-9D0A-47FE-A878-677358DA0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042D2-E120-4396-9FF5-54CF08C42541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8CBEA6-D725-4033-B2F5-6FB1DAA7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2EB4F1-91CC-4DC9-A9D9-3F3B7ACB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D5DA8FE5-D79C-4D89-B714-6910E1D5E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92224"/>
            <a:ext cx="10515600" cy="4625975"/>
          </a:xfrm>
        </p:spPr>
        <p:txBody>
          <a:bodyPr>
            <a:normAutofit/>
          </a:bodyPr>
          <a:lstStyle/>
          <a:p>
            <a:endParaRPr lang="de-DE" sz="2400" dirty="0">
              <a:latin typeface="+mj-lt"/>
            </a:endParaRPr>
          </a:p>
          <a:p>
            <a:r>
              <a:rPr lang="de-DE" sz="2400" dirty="0">
                <a:latin typeface="+mj-lt"/>
              </a:rPr>
              <a:t>In allen Testfällen lieferte die L515 detaillierte Darstellung </a:t>
            </a:r>
          </a:p>
          <a:p>
            <a:endParaRPr lang="de-DE" sz="2400" dirty="0">
              <a:latin typeface="+mj-lt"/>
            </a:endParaRPr>
          </a:p>
          <a:p>
            <a:r>
              <a:rPr lang="de-DE" sz="2400" dirty="0">
                <a:latin typeface="+mj-lt"/>
              </a:rPr>
              <a:t>Erzeugung der Bilder mit L515 auch einfacher und weniger störanfällig</a:t>
            </a:r>
          </a:p>
          <a:p>
            <a:endParaRPr lang="de-DE" sz="2400" dirty="0">
              <a:latin typeface="+mj-lt"/>
            </a:endParaRPr>
          </a:p>
          <a:p>
            <a:endParaRPr lang="de-DE" sz="2400" dirty="0">
              <a:latin typeface="+mj-lt"/>
            </a:endParaRPr>
          </a:p>
          <a:p>
            <a:r>
              <a:rPr lang="de-DE" sz="2400" dirty="0">
                <a:latin typeface="+mj-lt"/>
              </a:rPr>
              <a:t>Nächste Schritte:</a:t>
            </a:r>
          </a:p>
          <a:p>
            <a:pPr lvl="1"/>
            <a:r>
              <a:rPr lang="de-DE" sz="2000" dirty="0">
                <a:latin typeface="+mj-lt"/>
              </a:rPr>
              <a:t>Bestätigung der Ergebnisse an der Sandbox (kommende Woche)</a:t>
            </a:r>
          </a:p>
          <a:p>
            <a:pPr lvl="1"/>
            <a:r>
              <a:rPr lang="de-DE" sz="2000" dirty="0">
                <a:latin typeface="+mj-lt"/>
              </a:rPr>
              <a:t>Evaluation Auswirkungen der L515 auf die bestehende Anwendung </a:t>
            </a:r>
          </a:p>
          <a:p>
            <a:pPr marL="0" indent="0">
              <a:buNone/>
            </a:pPr>
            <a:endParaRPr lang="de-DE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8093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071C06-376E-4E6B-83BE-570A58423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/>
              <a:t>Evaluation Kinetic Sand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CA1BD9-9D0A-47FE-A878-677358DA0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042D2-E120-4396-9FF5-54CF08C42541}" type="datetime1">
              <a:rPr lang="de-DE" smtClean="0"/>
              <a:t>10. Nov. 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8CBEA6-D725-4033-B2F5-6FB1DAA7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Sandbox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2EB4F1-91CC-4DC9-A9D9-3F3B7ACB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06572-E604-4FD2-993F-C17A16255863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D5DA8FE5-D79C-4D89-B714-6910E1D5E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92224"/>
            <a:ext cx="5181600" cy="4625975"/>
          </a:xfrm>
        </p:spPr>
        <p:txBody>
          <a:bodyPr>
            <a:normAutofit lnSpcReduction="10000"/>
          </a:bodyPr>
          <a:lstStyle/>
          <a:p>
            <a:r>
              <a:rPr lang="de-DE" sz="2400" dirty="0">
                <a:latin typeface="+mj-lt"/>
              </a:rPr>
              <a:t>Sand, der zur besseren Formbarkeit und –</a:t>
            </a:r>
            <a:r>
              <a:rPr lang="de-DE" sz="2400" dirty="0" err="1">
                <a:latin typeface="+mj-lt"/>
              </a:rPr>
              <a:t>stabilität</a:t>
            </a:r>
            <a:r>
              <a:rPr lang="de-DE" sz="2400" dirty="0">
                <a:latin typeface="+mj-lt"/>
              </a:rPr>
              <a:t> mit Bindemittel versetzt ist</a:t>
            </a:r>
          </a:p>
          <a:p>
            <a:endParaRPr lang="de-DE" sz="2400" dirty="0">
              <a:latin typeface="+mj-lt"/>
            </a:endParaRPr>
          </a:p>
          <a:p>
            <a:r>
              <a:rPr lang="de-DE" sz="2400" dirty="0">
                <a:latin typeface="+mj-lt"/>
              </a:rPr>
              <a:t>Fazit:</a:t>
            </a:r>
          </a:p>
          <a:p>
            <a:pPr lvl="1"/>
            <a:r>
              <a:rPr lang="de-DE" sz="2000" dirty="0">
                <a:latin typeface="+mj-lt"/>
              </a:rPr>
              <a:t>Hohe Formstabilität bestätigt</a:t>
            </a:r>
          </a:p>
          <a:p>
            <a:pPr lvl="1"/>
            <a:r>
              <a:rPr lang="de-DE" sz="2000" dirty="0">
                <a:latin typeface="+mj-lt"/>
              </a:rPr>
              <a:t>Macht Wässern der Sandbox überflüssig</a:t>
            </a:r>
          </a:p>
          <a:p>
            <a:pPr lvl="1"/>
            <a:r>
              <a:rPr lang="de-DE" sz="2000" dirty="0">
                <a:latin typeface="+mj-lt"/>
              </a:rPr>
              <a:t>Schmutzt weniger als normaler Sand</a:t>
            </a:r>
          </a:p>
          <a:p>
            <a:pPr lvl="1"/>
            <a:r>
              <a:rPr lang="de-DE" sz="2000" dirty="0">
                <a:latin typeface="+mj-lt"/>
              </a:rPr>
              <a:t>Für öffentliche Ausstellungen optimal</a:t>
            </a:r>
          </a:p>
          <a:p>
            <a:endParaRPr lang="de-DE" sz="2400" dirty="0">
              <a:latin typeface="+mj-lt"/>
            </a:endParaRPr>
          </a:p>
          <a:p>
            <a:r>
              <a:rPr lang="de-DE" sz="2400" dirty="0">
                <a:latin typeface="+mj-lt"/>
              </a:rPr>
              <a:t>Anschaffung sollte durchgeführt werden; möglichst heller Sand (besserer Kontrast &amp; Farbechtheit)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44C5DE6-DFCD-4DDA-9C1F-5FB2F3C5F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648" y="1522474"/>
            <a:ext cx="3819525" cy="36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3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</Words>
  <Application>Microsoft Office PowerPoint</Application>
  <PresentationFormat>Breitbild</PresentationFormat>
  <Paragraphs>65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</vt:lpstr>
      <vt:lpstr>Evaluation Kamera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Fazit Kamera</vt:lpstr>
      <vt:lpstr>Evaluation Kinetic Sand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Sandbox</dc:title>
  <dc:creator>Benjamin Hauck</dc:creator>
  <cp:lastModifiedBy>daniel.schneider21@web.de</cp:lastModifiedBy>
  <cp:revision>16</cp:revision>
  <dcterms:created xsi:type="dcterms:W3CDTF">2020-10-08T06:58:50Z</dcterms:created>
  <dcterms:modified xsi:type="dcterms:W3CDTF">2020-11-10T07:25:30Z</dcterms:modified>
</cp:coreProperties>
</file>

<file path=docProps/thumbnail.jpeg>
</file>